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84" r:id="rId4"/>
    <p:sldId id="385" r:id="rId5"/>
    <p:sldId id="386" r:id="rId6"/>
    <p:sldId id="387" r:id="rId7"/>
    <p:sldId id="462" r:id="rId8"/>
    <p:sldId id="463" r:id="rId9"/>
    <p:sldId id="388" r:id="rId10"/>
    <p:sldId id="389" r:id="rId11"/>
    <p:sldId id="392" r:id="rId12"/>
    <p:sldId id="393" r:id="rId13"/>
    <p:sldId id="394" r:id="rId14"/>
    <p:sldId id="395" r:id="rId15"/>
    <p:sldId id="396" r:id="rId16"/>
    <p:sldId id="397" r:id="rId17"/>
    <p:sldId id="390" r:id="rId18"/>
    <p:sldId id="398" r:id="rId19"/>
    <p:sldId id="391" r:id="rId20"/>
    <p:sldId id="399" r:id="rId21"/>
    <p:sldId id="400" r:id="rId22"/>
    <p:sldId id="404" r:id="rId23"/>
    <p:sldId id="405" r:id="rId24"/>
    <p:sldId id="401" r:id="rId25"/>
    <p:sldId id="402" r:id="rId26"/>
    <p:sldId id="403" r:id="rId27"/>
    <p:sldId id="464" r:id="rId28"/>
    <p:sldId id="359" r:id="rId29"/>
    <p:sldId id="360" r:id="rId30"/>
    <p:sldId id="361" r:id="rId31"/>
    <p:sldId id="406" r:id="rId32"/>
    <p:sldId id="363" r:id="rId33"/>
    <p:sldId id="362" r:id="rId34"/>
  </p:sldIdLst>
  <p:sldSz cx="12192000" cy="6858000"/>
  <p:notesSz cx="6858000" cy="9144000"/>
  <p:embeddedFontLst>
    <p:embeddedFont>
      <p:font typeface="Malgun Gothic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배달의민족 주아" panose="02020603020101020101" pitchFamily="18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gJ9/71BNZuaKsbwYG1VjVSJrJk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F00"/>
    <a:srgbClr val="FFE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7AFB0-AD51-4918-B03C-9C5CF14C6742}">
  <a:tblStyle styleId="{B977AFB0-AD51-4918-B03C-9C5CF14C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10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5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60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29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004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300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527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021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8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458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43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425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76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653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546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6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79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575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53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788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4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02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31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8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6zIGXun57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Docfp5y_Ws8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024" y="3429000"/>
            <a:ext cx="7123152" cy="31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8071005" y="3429000"/>
            <a:ext cx="1158299" cy="1006682"/>
          </a:xfrm>
          <a:prstGeom prst="wedgeEllipseCallout">
            <a:avLst>
              <a:gd name="adj1" fmla="val -41050"/>
              <a:gd name="adj2" fmla="val 46992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Hello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World</a:t>
            </a:r>
            <a:endParaRPr sz="1800" b="0" i="0" u="none" strike="noStrike" cap="none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215483" y="1248938"/>
            <a:ext cx="945623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위니브와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함께하는</a:t>
            </a:r>
            <a:endParaRPr sz="60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산책</a:t>
            </a:r>
            <a:endParaRPr sz="60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967355"/>
            <a:ext cx="76106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우리는 원리를 배웁니다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9AE4663D-1755-8257-190E-AD6E4C872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90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967355"/>
            <a:ext cx="76106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무엇을 할 수 있나요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5C062D82-FD02-F1DC-EE9D-5DD54A9735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57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967355"/>
            <a:ext cx="76106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문제를 발견하고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문제를 해결할 수 있습니다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5F7BDDD1-30D1-F73B-7493-3AF284C67A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13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145758" y="2136358"/>
            <a:ext cx="863545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문제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: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의사의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오진 가능성을 최소화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해결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: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인간의 오진율보다 더 낮은 오진율을 가진 인공지능 진단시스템의 보조를 받고 싶다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7DFC0CE0-1270-9AED-493E-3835BA828F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37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D7790-0C08-4D9E-AF9B-274C5670C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25"/>
          <a:stretch/>
        </p:blipFill>
        <p:spPr>
          <a:xfrm>
            <a:off x="376451" y="1574163"/>
            <a:ext cx="5598305" cy="4879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C5620-3167-725B-B45E-9CA2A0AE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6"/>
          <a:stretch/>
        </p:blipFill>
        <p:spPr>
          <a:xfrm>
            <a:off x="6351207" y="2164480"/>
            <a:ext cx="5554727" cy="36882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BD37AD-7CC3-E2DD-CB55-6D50720ABF6E}"/>
              </a:ext>
            </a:extLst>
          </p:cNvPr>
          <p:cNvSpPr/>
          <p:nvPr/>
        </p:nvSpPr>
        <p:spPr>
          <a:xfrm>
            <a:off x="8467493" y="2839844"/>
            <a:ext cx="2862146" cy="1497025"/>
          </a:xfrm>
          <a:prstGeom prst="rect">
            <a:avLst/>
          </a:prstGeom>
          <a:solidFill>
            <a:srgbClr val="FFE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89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96E4D6-0692-00FE-E30B-A83D510C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06"/>
          <a:stretch/>
        </p:blipFill>
        <p:spPr>
          <a:xfrm>
            <a:off x="1044277" y="1505944"/>
            <a:ext cx="10103446" cy="1631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158904-585D-BA2C-6478-6BE9AB947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09" r="35680"/>
          <a:stretch/>
        </p:blipFill>
        <p:spPr>
          <a:xfrm>
            <a:off x="1044277" y="3291445"/>
            <a:ext cx="6523684" cy="2569288"/>
          </a:xfrm>
          <a:prstGeom prst="rect">
            <a:avLst/>
          </a:prstGeom>
        </p:spPr>
      </p:pic>
      <p:pic>
        <p:nvPicPr>
          <p:cNvPr id="6" name="Google Shape;89;p1">
            <a:extLst>
              <a:ext uri="{FF2B5EF4-FFF2-40B4-BE49-F238E27FC236}">
                <a16:creationId xmlns:a16="http://schemas.microsoft.com/office/drawing/2014/main" id="{0E47B8F3-1888-CE9A-B8D6-2639F85716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51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7693A-4973-5658-2F11-42C37418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" y="1665514"/>
            <a:ext cx="5146734" cy="3845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D680A4-158E-B2B7-5808-5B46327A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417" y="914995"/>
            <a:ext cx="3574708" cy="53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1801134"/>
            <a:ext cx="761065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알고리즘은 꼭 특정 문제나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절차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코드에 국한된 것은 아닙니다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일상에 있는 문제를 발견하고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그것을 절차적으로 풀어내는 것이 가능하죠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CF1D247F-F42D-118F-8CF9-7AFD7B0ED0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8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3654E-A6CD-DFB1-DE64-34C93E4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2" y="2290072"/>
            <a:ext cx="3101316" cy="25160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A427BB-7815-D6E0-4357-86F8E630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36" y="2290072"/>
            <a:ext cx="3636520" cy="2516004"/>
          </a:xfrm>
          <a:prstGeom prst="rect">
            <a:avLst/>
          </a:prstGeom>
        </p:spPr>
      </p:pic>
      <p:pic>
        <p:nvPicPr>
          <p:cNvPr id="7" name="그림 6" descr="텍스트, 천장, 실내, 회의실이(가) 표시된 사진&#10;&#10;자동 생성된 설명">
            <a:extLst>
              <a:ext uri="{FF2B5EF4-FFF2-40B4-BE49-F238E27FC236}">
                <a16:creationId xmlns:a16="http://schemas.microsoft.com/office/drawing/2014/main" id="{6B9E824B-91BC-BE3E-5B6C-41006548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415" y="2290072"/>
            <a:ext cx="4472896" cy="2516004"/>
          </a:xfrm>
          <a:prstGeom prst="rect">
            <a:avLst/>
          </a:prstGeom>
        </p:spPr>
      </p:pic>
      <p:pic>
        <p:nvPicPr>
          <p:cNvPr id="8" name="Google Shape;89;p1">
            <a:extLst>
              <a:ext uri="{FF2B5EF4-FFF2-40B4-BE49-F238E27FC236}">
                <a16:creationId xmlns:a16="http://schemas.microsoft.com/office/drawing/2014/main" id="{B5712A97-0B6B-6133-9D7D-0A87A11B27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606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136358"/>
            <a:ext cx="7610654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우리는 문제를 발견하고 이를 분석할 수 있어요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때에 따라서는 해결책을 제시할 수도 있습니다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DF9A3727-E5ED-B7E1-643D-6DD3A1D23E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43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996386" y="1463659"/>
            <a:ext cx="7802243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웅대한 목표는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많은 실험적 사실을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적은 가설이나 공리를 통해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논리적으로 추론하는 것이다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                           -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알베르트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아인슈타인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136358"/>
            <a:ext cx="567453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물론 우리는 아주 기본적인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자료구조와 정렬 알고리즘부터 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배울 것입니다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A99C916D-A670-50A7-761F-6EEE5C64FB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498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1720860"/>
            <a:ext cx="5674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거창하진 않지만 여러분에 기본기가 되어 절차적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해결력을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기르는 것에 도움이 되었으면 좋겠어요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0C41AD44-B80E-E06B-DE62-48D4C8841C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5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967355"/>
            <a:ext cx="56745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쉽진 않을 겁니다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C607E0AF-CCAC-DA87-90E5-6CF0E4E970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3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967355"/>
            <a:ext cx="56745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  <a:hlinkClick r:id="rId3"/>
              </a:rPr>
              <a:t>동영상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30B110A0-7BD2-2235-22EE-63BDCDF6D1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5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967355"/>
            <a:ext cx="56745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그래서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알고리즘은 무엇인가요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A3EDAD6A-EA2D-6571-D75D-0B1AE156B0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96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986760" y="1720860"/>
            <a:ext cx="820732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이는 철학적인 문제로서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 책에서는 답할 수가 없다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그리고 다행히 그런 대답이 필요하지도 않다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-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오트만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비트마이어</a:t>
            </a:r>
            <a:endParaRPr lang="ko-KR" altLang="en-US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8FCBD342-13B0-1237-A47A-EC85A95973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10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510317" y="2136358"/>
            <a:ext cx="9160211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초보자들에겐 개념 정의라는 것이 도통 쓸모 없다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그들에게 필요한 건 시간이다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 행성 여행자들을 위한 안내서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5AAD8198-E1D3-DA2D-990B-F11D9BD41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656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76087" y="1755465"/>
            <a:ext cx="7228671" cy="334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기억하세요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결코 단시간에 되지 않습니다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시간이 있다면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충분히 재미있게 여행할 수 있습니다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7A1DEA39-8203-01BA-13AA-6414C3A0CABC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0417D761-6B73-7954-9865-8B70FF54DCA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469BCADE-D990-0583-8E1A-1CA4BEF7FF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23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7708" y="2288832"/>
            <a:ext cx="235053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야구선수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축구선수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탁구선수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96000" y="2288832"/>
            <a:ext cx="4762245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배트의 기울기 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발의 기울기 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43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탁구채의 기울기 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B926019-09E3-632A-E3E5-771E736761DD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8" name="Google Shape;99;p2">
            <a:extLst>
              <a:ext uri="{FF2B5EF4-FFF2-40B4-BE49-F238E27FC236}">
                <a16:creationId xmlns:a16="http://schemas.microsoft.com/office/drawing/2014/main" id="{1B5A18DC-6DD7-DD22-9CE5-CEEAC1469164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Google Shape;89;p1">
            <a:extLst>
              <a:ext uri="{FF2B5EF4-FFF2-40B4-BE49-F238E27FC236}">
                <a16:creationId xmlns:a16="http://schemas.microsoft.com/office/drawing/2014/main" id="{09259033-922A-96AC-4DE3-1F06DCE7C8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39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40564" y="2586461"/>
            <a:ext cx="949971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우리에게 필요한 것은 개념을 정의하고 외우는 것보다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반복된 훈련과 시간으로 알고리즘에 익숙해 지는 것  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7A1DEA39-8203-01BA-13AA-6414C3A0CABC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0417D761-6B73-7954-9865-8B70FF54DCA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AD3E8830-2584-890F-E5D7-8E3FABBC7D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44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12041" y="1720860"/>
            <a:ext cx="629723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우리의 목표는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특정 또는 불특정한 현상을 해결할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효율적인 방법을 찾아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논리적으로 표현하는 것이다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endParaRPr lang="ko-KR" altLang="en-US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330E797C-236E-8CB9-7E79-C850900C38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2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74456" y="1656563"/>
            <a:ext cx="24651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알고리즘은 컴퓨터가 나오기 전부터 존재했으며 우리 생활에도 적응이 가능한 생각하는 방법입니다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85228" y="4057220"/>
            <a:ext cx="24651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알고리즘은 컴퓨터가 수행할 일을 순서대로 알려주는 명령어의 집합입니다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96000" y="2245554"/>
            <a:ext cx="24651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분야에서 어떠한 문제를 해결하기 위한 일련의 절차를 공식화한 형태로 표현한 것</a:t>
            </a: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25184" y="4538120"/>
            <a:ext cx="246510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문제를 해결하기 위한 절차나 방법</a:t>
            </a: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Google Shape;98;p2">
            <a:extLst>
              <a:ext uri="{FF2B5EF4-FFF2-40B4-BE49-F238E27FC236}">
                <a16:creationId xmlns:a16="http://schemas.microsoft.com/office/drawing/2014/main" id="{2A6E57C7-803B-2F18-86DF-53E27BCA38F4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99;p2">
            <a:extLst>
              <a:ext uri="{FF2B5EF4-FFF2-40B4-BE49-F238E27FC236}">
                <a16:creationId xmlns:a16="http://schemas.microsoft.com/office/drawing/2014/main" id="{13F75F61-54A8-DFE2-39FF-C0A7BE263221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3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8;p2">
            <a:extLst>
              <a:ext uri="{FF2B5EF4-FFF2-40B4-BE49-F238E27FC236}">
                <a16:creationId xmlns:a16="http://schemas.microsoft.com/office/drawing/2014/main" id="{2A6E57C7-803B-2F18-86DF-53E27BCA38F4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99;p2">
            <a:extLst>
              <a:ext uri="{FF2B5EF4-FFF2-40B4-BE49-F238E27FC236}">
                <a16:creationId xmlns:a16="http://schemas.microsoft.com/office/drawing/2014/main" id="{13F75F61-54A8-DFE2-39FF-C0A7BE263221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7E1845-8C62-2B2A-85AA-79983F93337F}"/>
              </a:ext>
            </a:extLst>
          </p:cNvPr>
          <p:cNvSpPr/>
          <p:nvPr/>
        </p:nvSpPr>
        <p:spPr>
          <a:xfrm>
            <a:off x="2109251" y="3001960"/>
            <a:ext cx="796234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매일매일의 훈련으로 차이를 만들어가세요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46F58C8A-2DDE-7ED2-BC47-7A31779B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711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26618" y="2917321"/>
            <a:ext cx="2527610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동영상</a:t>
            </a:r>
            <a:endParaRPr lang="en-US" altLang="ko-KR" sz="4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3D3EF47E-0207-E467-F20C-DAE697C0551F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5C4B971-0267-A0A9-D056-E9095173E5C2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Google Shape;89;p1">
            <a:extLst>
              <a:ext uri="{FF2B5EF4-FFF2-40B4-BE49-F238E27FC236}">
                <a16:creationId xmlns:a16="http://schemas.microsoft.com/office/drawing/2014/main" id="{A60B5932-DD5F-DDEC-E0F9-D0A1922DED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55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3747" y="2136338"/>
            <a:ext cx="5181599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목표를 성취하기 위해 우리가 알아야 하는 것은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끈기와 훈련없이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아무것도 하루 수 없다는 것입니다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목표를 향해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하루도 빠짐없이 무엇이라도 해야 합니다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매일 계획해야 합니다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19747" y="1513090"/>
            <a:ext cx="6096000" cy="42088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위대하게 노력하면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됩니다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정말로 열심히 노력하는 것은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성공한 사람들이 모두 거쳤던 관문입니다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덴젤</a:t>
            </a: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워싱턴</a:t>
            </a: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1210E1FF-9269-E85E-FF5F-CC92AFD3F2D9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99;p2">
            <a:extLst>
              <a:ext uri="{FF2B5EF4-FFF2-40B4-BE49-F238E27FC236}">
                <a16:creationId xmlns:a16="http://schemas.microsoft.com/office/drawing/2014/main" id="{D4BBA815-FE2B-2B88-8D7F-36F21AECD4B6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93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838057" y="2551857"/>
            <a:ext cx="76106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우리의 일상 생활 속에 알고리즘은 깊게 들어와 있습니다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FB58175F-3F3C-4EAA-E8AD-B75F03B8BA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7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862695" y="1087031"/>
            <a:ext cx="327536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검색엔진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광고노출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추천 동영상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해킹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의료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…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Google Shape;97;p2">
            <a:extLst>
              <a:ext uri="{FF2B5EF4-FFF2-40B4-BE49-F238E27FC236}">
                <a16:creationId xmlns:a16="http://schemas.microsoft.com/office/drawing/2014/main" id="{A2C65DEC-9163-789C-C90D-91C891939B8D}"/>
              </a:ext>
            </a:extLst>
          </p:cNvPr>
          <p:cNvSpPr/>
          <p:nvPr/>
        </p:nvSpPr>
        <p:spPr>
          <a:xfrm>
            <a:off x="6534844" y="1720860"/>
            <a:ext cx="45511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작게는 정렬에서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크게는 기업이나 국가의 운명까지도 좌우하는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알고리즘까지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pic>
        <p:nvPicPr>
          <p:cNvPr id="6" name="Google Shape;89;p1">
            <a:extLst>
              <a:ext uri="{FF2B5EF4-FFF2-40B4-BE49-F238E27FC236}">
                <a16:creationId xmlns:a16="http://schemas.microsoft.com/office/drawing/2014/main" id="{A32C6C72-A688-C914-41B5-3C67416777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71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34342" y="1198344"/>
            <a:ext cx="1152673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2008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년 미국 대통령 선거에서 버락 오바마 미국 대통령 후보는 다양한 형태의 유권자 데이터베이스를 확보하여 이를 분석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활용한 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'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유권자 맞춤형 선거 전략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'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전개했다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당시 오바마 캠프는 인종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종교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나이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가구형태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소비수준과 같은 기본 인적 사항으로 유권자를 분류하는 것을 넘어서서 과거 투표 여부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구독하는 잡지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마시는 음료 등 유권자 성향까지 전화나 개별 방문을 또는 소셜 미디어를 통해 유권자 정보를 수집하였다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수집된 데이터는 오바마 캠프 본부로 전송되어 유권자 데이터베이스를 온라인으로 </a:t>
            </a:r>
            <a:r>
              <a:rPr lang="ko-KR" altLang="en-US" sz="24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통합관리하는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보트빌더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(VoteBuilder.com)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시스템의 도움으로 </a:t>
            </a:r>
            <a:r>
              <a:rPr lang="ko-KR" altLang="en-US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유권자 성향 분석</a:t>
            </a:r>
            <a:r>
              <a:rPr lang="en-US" altLang="ko-KR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미결정 유권자 선별</a:t>
            </a:r>
            <a:r>
              <a:rPr lang="en-US" altLang="ko-KR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유권자에 대한 예측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</a:t>
            </a:r>
            <a:r>
              <a:rPr lang="ko-KR" altLang="en-US" sz="24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해나갔다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이를 바탕으로 유권자 지도를 작성한 뒤 유권자 맞춤형 선거 전략을 전개하는 등 오바마 캠프는 비용 대비 효과적인 선거를 치를 수 있었다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- Wikipedia</a:t>
            </a:r>
            <a:endParaRPr lang="ko-KR" altLang="en-US" sz="24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76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00743" y="2586461"/>
            <a:ext cx="1017935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오바마 캠프 후원금 모금 전략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포스터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4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홍보문구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RCT</a:t>
            </a: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75692B17-5483-BACC-7151-C2F5FBF16F42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99;p2">
            <a:extLst>
              <a:ext uri="{FF2B5EF4-FFF2-40B4-BE49-F238E27FC236}">
                <a16:creationId xmlns:a16="http://schemas.microsoft.com/office/drawing/2014/main" id="{76BBFCE3-7414-7066-0A2D-DCEBC2FCE81C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Google Shape;89;p1">
            <a:extLst>
              <a:ext uri="{FF2B5EF4-FFF2-40B4-BE49-F238E27FC236}">
                <a16:creationId xmlns:a16="http://schemas.microsoft.com/office/drawing/2014/main" id="{3C7EF758-41F6-AF44-7F81-980E50C0A4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4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06320" y="2497976"/>
            <a:ext cx="1017935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288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명의 추가 메일주소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6000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달러의 추가 후원금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10FF4669-85E7-BDE0-C044-0668050E7727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99;p2">
            <a:extLst>
              <a:ext uri="{FF2B5EF4-FFF2-40B4-BE49-F238E27FC236}">
                <a16:creationId xmlns:a16="http://schemas.microsoft.com/office/drawing/2014/main" id="{3D3D5CC0-DF7E-1E4A-71C4-41382A53EB9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Google Shape;89;p1">
            <a:extLst>
              <a:ext uri="{FF2B5EF4-FFF2-40B4-BE49-F238E27FC236}">
                <a16:creationId xmlns:a16="http://schemas.microsoft.com/office/drawing/2014/main" id="{6A6E3155-C75B-4344-9F6C-F08C2AD606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96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933851" y="2308017"/>
            <a:ext cx="742934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많은 이가 사용하고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많은 곳에 있는데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원리를 아는 사람은 극히 소수입니다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E3F26CD8-7945-A2C4-C587-03702A2477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86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주아">
      <a:majorFont>
        <a:latin typeface="배달의민족 주아"/>
        <a:ea typeface="배달의민족 주아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656</Words>
  <Application>Microsoft Office PowerPoint</Application>
  <PresentationFormat>와이드스크린</PresentationFormat>
  <Paragraphs>118</Paragraphs>
  <Slides>33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Malgun Gothic</vt:lpstr>
      <vt:lpstr>배달의민족 주아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paullab</cp:lastModifiedBy>
  <cp:revision>12</cp:revision>
  <dcterms:created xsi:type="dcterms:W3CDTF">2018-06-23T10:54:06Z</dcterms:created>
  <dcterms:modified xsi:type="dcterms:W3CDTF">2022-11-24T15:49:17Z</dcterms:modified>
</cp:coreProperties>
</file>